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5" r:id="rId4"/>
    <p:sldId id="258" r:id="rId5"/>
    <p:sldId id="259" r:id="rId6"/>
    <p:sldId id="260" r:id="rId7"/>
    <p:sldId id="261" r:id="rId8"/>
    <p:sldId id="262" r:id="rId9"/>
    <p:sldId id="264" r:id="rId10"/>
    <p:sldId id="266" r:id="rId11"/>
    <p:sldId id="267" r:id="rId12"/>
    <p:sldId id="268" r:id="rId13"/>
    <p:sldId id="269" r:id="rId14"/>
    <p:sldId id="263"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D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5A5BD-F81F-4668-B01A-F14B77B74333}"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D4040-1D9E-4233-9390-CB08D1508AE4}" type="slidenum">
              <a:rPr lang="en-US" smtClean="0"/>
              <a:t>‹#›</a:t>
            </a:fld>
            <a:endParaRPr lang="en-US"/>
          </a:p>
        </p:txBody>
      </p:sp>
    </p:spTree>
    <p:extLst>
      <p:ext uri="{BB962C8B-B14F-4D97-AF65-F5344CB8AC3E}">
        <p14:creationId xmlns:p14="http://schemas.microsoft.com/office/powerpoint/2010/main" val="523564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D4040-1D9E-4233-9390-CB08D1508AE4}" type="slidenum">
              <a:rPr lang="en-US" smtClean="0"/>
              <a:t>2</a:t>
            </a:fld>
            <a:endParaRPr lang="en-US"/>
          </a:p>
        </p:txBody>
      </p:sp>
    </p:spTree>
    <p:extLst>
      <p:ext uri="{BB962C8B-B14F-4D97-AF65-F5344CB8AC3E}">
        <p14:creationId xmlns:p14="http://schemas.microsoft.com/office/powerpoint/2010/main" val="259821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9643F0-05F8-4A15-8D4E-3E5227BD8637}"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285469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643F0-05F8-4A15-8D4E-3E5227BD8637}"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00205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643F0-05F8-4A15-8D4E-3E5227BD8637}"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175567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9643F0-05F8-4A15-8D4E-3E5227BD8637}"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41886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9643F0-05F8-4A15-8D4E-3E5227BD8637}" type="datetimeFigureOut">
              <a:rPr lang="en-US" smtClean="0"/>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11637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9643F0-05F8-4A15-8D4E-3E5227BD8637}"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3015944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9643F0-05F8-4A15-8D4E-3E5227BD8637}" type="datetimeFigureOut">
              <a:rPr lang="en-US" smtClean="0"/>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2115572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9643F0-05F8-4A15-8D4E-3E5227BD8637}" type="datetimeFigureOut">
              <a:rPr lang="en-US" smtClean="0"/>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11983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643F0-05F8-4A15-8D4E-3E5227BD8637}" type="datetimeFigureOut">
              <a:rPr lang="en-US" smtClean="0"/>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245643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643F0-05F8-4A15-8D4E-3E5227BD8637}"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617514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9643F0-05F8-4A15-8D4E-3E5227BD8637}" type="datetimeFigureOut">
              <a:rPr lang="en-US" smtClean="0"/>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35BEA-41A4-4EBD-ACB9-2CFEBF5AEF9B}" type="slidenum">
              <a:rPr lang="en-US" smtClean="0"/>
              <a:t>‹#›</a:t>
            </a:fld>
            <a:endParaRPr lang="en-US"/>
          </a:p>
        </p:txBody>
      </p:sp>
    </p:spTree>
    <p:extLst>
      <p:ext uri="{BB962C8B-B14F-4D97-AF65-F5344CB8AC3E}">
        <p14:creationId xmlns:p14="http://schemas.microsoft.com/office/powerpoint/2010/main" val="170025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9643F0-05F8-4A15-8D4E-3E5227BD8637}" type="datetimeFigureOut">
              <a:rPr lang="en-US" smtClean="0"/>
              <a:t>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35BEA-41A4-4EBD-ACB9-2CFEBF5AEF9B}" type="slidenum">
              <a:rPr lang="en-US" smtClean="0"/>
              <a:t>‹#›</a:t>
            </a:fld>
            <a:endParaRPr lang="en-US"/>
          </a:p>
        </p:txBody>
      </p:sp>
    </p:spTree>
    <p:extLst>
      <p:ext uri="{BB962C8B-B14F-4D97-AF65-F5344CB8AC3E}">
        <p14:creationId xmlns:p14="http://schemas.microsoft.com/office/powerpoint/2010/main" val="32478123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1157-5477-F87A-8CE4-D46267B1E14C}"/>
              </a:ext>
            </a:extLst>
          </p:cNvPr>
          <p:cNvSpPr>
            <a:spLocks noGrp="1"/>
          </p:cNvSpPr>
          <p:nvPr>
            <p:ph type="ctrTitle"/>
          </p:nvPr>
        </p:nvSpPr>
        <p:spPr>
          <a:xfrm>
            <a:off x="0" y="945573"/>
            <a:ext cx="12192000" cy="450608"/>
          </a:xfrm>
        </p:spPr>
        <p:txBody>
          <a:bodyPr>
            <a:noAutofit/>
          </a:bodyPr>
          <a:lstStyle/>
          <a:p>
            <a:pPr algn="just"/>
            <a:r>
              <a:rPr lang="en-US" sz="2000" b="1" dirty="0">
                <a:solidFill>
                  <a:schemeClr val="accent2">
                    <a:lumMod val="75000"/>
                  </a:schemeClr>
                </a:solidFill>
                <a:latin typeface="Arial Rounded MT Bold" panose="020F0704030504030204" pitchFamily="34" charset="0"/>
              </a:rPr>
              <a:t>Commissioning of Synchronous Generator or </a:t>
            </a:r>
            <a:r>
              <a:rPr lang="en-US" sz="2000" b="1">
                <a:solidFill>
                  <a:schemeClr val="accent2">
                    <a:lumMod val="75000"/>
                  </a:schemeClr>
                </a:solidFill>
                <a:latin typeface="Arial Rounded MT Bold" panose="020F0704030504030204" pitchFamily="34" charset="0"/>
              </a:rPr>
              <a:t>Alternator to determine </a:t>
            </a:r>
            <a:r>
              <a:rPr lang="en-US" sz="2000" b="1" dirty="0">
                <a:solidFill>
                  <a:schemeClr val="accent2">
                    <a:lumMod val="75000"/>
                  </a:schemeClr>
                </a:solidFill>
                <a:latin typeface="Arial Rounded MT Bold" panose="020F0704030504030204" pitchFamily="34" charset="0"/>
              </a:rPr>
              <a:t>synchronous reactance with protection management. . </a:t>
            </a:r>
          </a:p>
        </p:txBody>
      </p:sp>
      <p:sp>
        <p:nvSpPr>
          <p:cNvPr id="3" name="Subtitle 2">
            <a:extLst>
              <a:ext uri="{FF2B5EF4-FFF2-40B4-BE49-F238E27FC236}">
                <a16:creationId xmlns:a16="http://schemas.microsoft.com/office/drawing/2014/main" id="{26E12FD6-3A4A-6614-38D2-1F3ECEB2F7E3}"/>
              </a:ext>
            </a:extLst>
          </p:cNvPr>
          <p:cNvSpPr>
            <a:spLocks noGrp="1"/>
          </p:cNvSpPr>
          <p:nvPr>
            <p:ph type="subTitle" idx="1"/>
          </p:nvPr>
        </p:nvSpPr>
        <p:spPr>
          <a:xfrm>
            <a:off x="1524000" y="1681316"/>
            <a:ext cx="9144000" cy="3576484"/>
          </a:xfrm>
        </p:spPr>
        <p:txBody>
          <a:bodyPr>
            <a:normAutofit lnSpcReduction="10000"/>
          </a:bodyPr>
          <a:lstStyle/>
          <a:p>
            <a:endParaRPr lang="en-US" dirty="0"/>
          </a:p>
          <a:p>
            <a:endParaRPr lang="en-US" dirty="0"/>
          </a:p>
          <a:p>
            <a:endParaRPr lang="en-US" dirty="0"/>
          </a:p>
          <a:p>
            <a:endParaRPr lang="en-US" dirty="0"/>
          </a:p>
          <a:p>
            <a:r>
              <a:rPr lang="en-US" sz="1800" b="1" dirty="0">
                <a:latin typeface="Arial Black" panose="020B0A04020102020204" pitchFamily="34" charset="0"/>
              </a:rPr>
              <a:t>Presented  by</a:t>
            </a:r>
          </a:p>
          <a:p>
            <a:r>
              <a:rPr lang="en-US" sz="1800" b="1" dirty="0">
                <a:latin typeface="Arial Black" panose="020B0A04020102020204" pitchFamily="34" charset="0"/>
              </a:rPr>
              <a:t>Eng. Diponkar Paul</a:t>
            </a:r>
          </a:p>
          <a:p>
            <a:r>
              <a:rPr lang="en-US" sz="1800" b="1" dirty="0">
                <a:latin typeface="Arial Black" panose="020B0A04020102020204" pitchFamily="34" charset="0"/>
              </a:rPr>
              <a:t>BSc. </a:t>
            </a:r>
            <a:r>
              <a:rPr lang="en-US" sz="1800" b="1" dirty="0" err="1">
                <a:latin typeface="Arial Black" panose="020B0A04020102020204" pitchFamily="34" charset="0"/>
              </a:rPr>
              <a:t>Engg</a:t>
            </a:r>
            <a:r>
              <a:rPr lang="en-US" sz="1800" b="1" dirty="0">
                <a:latin typeface="Arial Black" panose="020B0A04020102020204" pitchFamily="34" charset="0"/>
              </a:rPr>
              <a:t>. (RUETE), MS </a:t>
            </a:r>
            <a:r>
              <a:rPr lang="en-US" sz="1800" b="1" dirty="0" err="1">
                <a:latin typeface="Arial Black" panose="020B0A04020102020204" pitchFamily="34" charset="0"/>
              </a:rPr>
              <a:t>Engg</a:t>
            </a:r>
            <a:r>
              <a:rPr lang="en-US" sz="1800" b="1" dirty="0">
                <a:latin typeface="Arial Black" panose="020B0A04020102020204" pitchFamily="34" charset="0"/>
              </a:rPr>
              <a:t>. (NTU-SG)</a:t>
            </a:r>
          </a:p>
          <a:p>
            <a:endParaRPr lang="en-US" sz="1800" b="1" dirty="0">
              <a:latin typeface="Arial Black" panose="020B0A04020102020204" pitchFamily="34" charset="0"/>
            </a:endParaRPr>
          </a:p>
          <a:p>
            <a:r>
              <a:rPr lang="en-US" sz="1800" b="1" dirty="0">
                <a:latin typeface="Arial Black" panose="020B0A04020102020204" pitchFamily="34" charset="0"/>
              </a:rPr>
              <a:t>EEE Assoc/Prof. &amp; IT professional. </a:t>
            </a:r>
          </a:p>
        </p:txBody>
      </p:sp>
    </p:spTree>
    <p:extLst>
      <p:ext uri="{BB962C8B-B14F-4D97-AF65-F5344CB8AC3E}">
        <p14:creationId xmlns:p14="http://schemas.microsoft.com/office/powerpoint/2010/main" val="4045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B362D84-A1D0-4FA5-C657-FFC3F8D03829}"/>
              </a:ext>
            </a:extLst>
          </p:cNvPr>
          <p:cNvSpPr/>
          <p:nvPr/>
        </p:nvSpPr>
        <p:spPr>
          <a:xfrm>
            <a:off x="1797627" y="374073"/>
            <a:ext cx="7574973" cy="4420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Demagnetizing effect of armature reaction during SCC  Text</a:t>
            </a:r>
          </a:p>
          <a:p>
            <a:pPr algn="ctr"/>
            <a:endParaRPr lang="en-US" dirty="0"/>
          </a:p>
        </p:txBody>
      </p:sp>
      <p:pic>
        <p:nvPicPr>
          <p:cNvPr id="8" name="Picture 7">
            <a:extLst>
              <a:ext uri="{FF2B5EF4-FFF2-40B4-BE49-F238E27FC236}">
                <a16:creationId xmlns:a16="http://schemas.microsoft.com/office/drawing/2014/main" id="{14E440E7-8970-678E-0A4E-A5586F084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82" y="934065"/>
            <a:ext cx="11596253" cy="5724655"/>
          </a:xfrm>
          <a:prstGeom prst="rect">
            <a:avLst/>
          </a:prstGeom>
        </p:spPr>
      </p:pic>
    </p:spTree>
    <p:extLst>
      <p:ext uri="{BB962C8B-B14F-4D97-AF65-F5344CB8AC3E}">
        <p14:creationId xmlns:p14="http://schemas.microsoft.com/office/powerpoint/2010/main" val="81800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EBF39C4-E444-B386-BCB5-137C908AC90E}"/>
              </a:ext>
            </a:extLst>
          </p:cNvPr>
          <p:cNvSpPr/>
          <p:nvPr/>
        </p:nvSpPr>
        <p:spPr>
          <a:xfrm>
            <a:off x="1769806" y="0"/>
            <a:ext cx="8898194" cy="54428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Concept of power protection techniques using switchgear. </a:t>
            </a:r>
          </a:p>
          <a:p>
            <a:pPr algn="ctr"/>
            <a:endParaRPr lang="en-US" dirty="0"/>
          </a:p>
        </p:txBody>
      </p:sp>
      <p:pic>
        <p:nvPicPr>
          <p:cNvPr id="7" name="Picture 6">
            <a:extLst>
              <a:ext uri="{FF2B5EF4-FFF2-40B4-BE49-F238E27FC236}">
                <a16:creationId xmlns:a16="http://schemas.microsoft.com/office/drawing/2014/main" id="{F121D68D-29ED-ACF2-0E80-C651B7CFE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939140" y="-2394858"/>
            <a:ext cx="6313714" cy="12192003"/>
          </a:xfrm>
          <a:prstGeom prst="rect">
            <a:avLst/>
          </a:prstGeom>
        </p:spPr>
      </p:pic>
      <p:sp>
        <p:nvSpPr>
          <p:cNvPr id="11" name="Subtitle 10">
            <a:extLst>
              <a:ext uri="{FF2B5EF4-FFF2-40B4-BE49-F238E27FC236}">
                <a16:creationId xmlns:a16="http://schemas.microsoft.com/office/drawing/2014/main" id="{E92A0DC0-9359-767B-394D-D7A89E7FDBF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071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F4D93C-1C87-9B6D-EAE0-0D0F765857EF}"/>
              </a:ext>
            </a:extLst>
          </p:cNvPr>
          <p:cNvSpPr/>
          <p:nvPr/>
        </p:nvSpPr>
        <p:spPr>
          <a:xfrm>
            <a:off x="1986116" y="157316"/>
            <a:ext cx="7678994" cy="41295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Earth Fault or leakage protection</a:t>
            </a:r>
          </a:p>
        </p:txBody>
      </p:sp>
      <p:pic>
        <p:nvPicPr>
          <p:cNvPr id="9" name="Picture 8">
            <a:extLst>
              <a:ext uri="{FF2B5EF4-FFF2-40B4-BE49-F238E27FC236}">
                <a16:creationId xmlns:a16="http://schemas.microsoft.com/office/drawing/2014/main" id="{6FAB6F93-F364-CEE4-ED41-C73F886AD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47999" y="-2261419"/>
            <a:ext cx="5938686" cy="11759383"/>
          </a:xfrm>
          <a:prstGeom prst="rect">
            <a:avLst/>
          </a:prstGeom>
        </p:spPr>
      </p:pic>
    </p:spTree>
    <p:extLst>
      <p:ext uri="{BB962C8B-B14F-4D97-AF65-F5344CB8AC3E}">
        <p14:creationId xmlns:p14="http://schemas.microsoft.com/office/powerpoint/2010/main" val="148244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2000">
              <a:schemeClr val="accent2">
                <a:lumMod val="50000"/>
              </a:schemeClr>
            </a:gs>
            <a:gs pos="29000">
              <a:srgbClr val="0070C0"/>
            </a:gs>
            <a:gs pos="0">
              <a:srgbClr val="00B050"/>
            </a:gs>
            <a:gs pos="68000">
              <a:srgbClr val="FF0000"/>
            </a:gs>
            <a:gs pos="83000">
              <a:srgbClr val="002060"/>
            </a:gs>
            <a:gs pos="96000">
              <a:srgbClr val="7030A0"/>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C6A0DB-4671-6A87-01C3-DE42A21CF38E}"/>
              </a:ext>
            </a:extLst>
          </p:cNvPr>
          <p:cNvSpPr/>
          <p:nvPr/>
        </p:nvSpPr>
        <p:spPr>
          <a:xfrm>
            <a:off x="2320413" y="260555"/>
            <a:ext cx="6971071" cy="3687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Combined Leakage &amp; overload protection. </a:t>
            </a:r>
          </a:p>
        </p:txBody>
      </p:sp>
      <p:pic>
        <p:nvPicPr>
          <p:cNvPr id="12" name="Picture 11">
            <a:extLst>
              <a:ext uri="{FF2B5EF4-FFF2-40B4-BE49-F238E27FC236}">
                <a16:creationId xmlns:a16="http://schemas.microsoft.com/office/drawing/2014/main" id="{4CCA1310-362C-F3F3-2835-BD41AD7A8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215146" y="-2241754"/>
            <a:ext cx="5889522" cy="11788877"/>
          </a:xfrm>
          <a:prstGeom prst="rect">
            <a:avLst/>
          </a:prstGeom>
        </p:spPr>
      </p:pic>
    </p:spTree>
    <p:extLst>
      <p:ext uri="{BB962C8B-B14F-4D97-AF65-F5344CB8AC3E}">
        <p14:creationId xmlns:p14="http://schemas.microsoft.com/office/powerpoint/2010/main" val="13531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38A5DAE-BAA5-73F9-8C66-BEA6AE9BE5E0}"/>
              </a:ext>
            </a:extLst>
          </p:cNvPr>
          <p:cNvSpPr/>
          <p:nvPr/>
        </p:nvSpPr>
        <p:spPr>
          <a:xfrm>
            <a:off x="1759975" y="147484"/>
            <a:ext cx="8445910" cy="511277"/>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Modified differential protection for alternator</a:t>
            </a:r>
          </a:p>
        </p:txBody>
      </p:sp>
      <p:pic>
        <p:nvPicPr>
          <p:cNvPr id="7" name="Picture 6">
            <a:extLst>
              <a:ext uri="{FF2B5EF4-FFF2-40B4-BE49-F238E27FC236}">
                <a16:creationId xmlns:a16="http://schemas.microsoft.com/office/drawing/2014/main" id="{1BF29EBA-6597-A223-1F7E-8426DDE80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14367" y="-2219632"/>
            <a:ext cx="6120583" cy="12034686"/>
          </a:xfrm>
          <a:prstGeom prst="rect">
            <a:avLst/>
          </a:prstGeom>
        </p:spPr>
      </p:pic>
    </p:spTree>
    <p:extLst>
      <p:ext uri="{BB962C8B-B14F-4D97-AF65-F5344CB8AC3E}">
        <p14:creationId xmlns:p14="http://schemas.microsoft.com/office/powerpoint/2010/main" val="349411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3B4AD-588A-5BAF-4752-26CA411F0251}"/>
              </a:ext>
            </a:extLst>
          </p:cNvPr>
          <p:cNvSpPr txBox="1"/>
          <p:nvPr/>
        </p:nvSpPr>
        <p:spPr>
          <a:xfrm>
            <a:off x="235974" y="206478"/>
            <a:ext cx="11877367" cy="5355312"/>
          </a:xfrm>
          <a:prstGeom prst="rect">
            <a:avLst/>
          </a:prstGeom>
          <a:noFill/>
        </p:spPr>
        <p:txBody>
          <a:bodyPr wrap="square" rtlCol="0">
            <a:spAutoFit/>
          </a:bodyPr>
          <a:lstStyle/>
          <a:p>
            <a:pPr algn="ctr"/>
            <a:r>
              <a:rPr lang="en-US" u="sng" dirty="0"/>
              <a:t>Protection precautions:</a:t>
            </a:r>
          </a:p>
          <a:p>
            <a:pPr marL="285750" indent="-285750">
              <a:buFont typeface="Wingdings" panose="05000000000000000000" pitchFamily="2" charset="2"/>
              <a:buChar char="Ø"/>
            </a:pPr>
            <a:endParaRPr lang="en-US" u="sng" dirty="0"/>
          </a:p>
          <a:p>
            <a:pPr marL="285750" indent="-285750" algn="just">
              <a:buFont typeface="Wingdings" panose="05000000000000000000" pitchFamily="2" charset="2"/>
              <a:buChar char="Ø"/>
            </a:pPr>
            <a:r>
              <a:rPr lang="en-US" dirty="0"/>
              <a:t>Overvoltage transients are protected against by surge protective device. This condition occurs </a:t>
            </a:r>
            <a:r>
              <a:rPr lang="en-US" dirty="0" err="1"/>
              <a:t>overfluxing</a:t>
            </a:r>
            <a:r>
              <a:rPr lang="en-US" dirty="0"/>
              <a:t> of the transformer &amp; an increase in stress on the winding insulation. </a:t>
            </a:r>
            <a:r>
              <a:rPr lang="en-US" dirty="0" err="1"/>
              <a:t>Overfluxing</a:t>
            </a:r>
            <a:r>
              <a:rPr lang="en-US" dirty="0"/>
              <a:t> increases iron losses and may result in a large increase in exciting current. Such conditions result in rapid heating of the iron circuits of the transformer at low frequencies. The ratio of voltage to frequency should not be allowed to exceed 1.1 per </a:t>
            </a:r>
            <a:r>
              <a:rPr lang="en-US" dirty="0" err="1"/>
              <a:t>cente</a:t>
            </a:r>
            <a:r>
              <a:rPr lang="en-US" dirty="0"/>
              <a:t>.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Internal faults are divided into two classifications- (a) incipient faults (b) active faults. Incipient faults are of three kinds: (a) overheating (b) </a:t>
            </a:r>
            <a:r>
              <a:rPr lang="en-US" dirty="0" err="1"/>
              <a:t>overfluxing</a:t>
            </a:r>
            <a:r>
              <a:rPr lang="en-US" dirty="0"/>
              <a:t> © overpressure. Incipient faults are developed slowly but will be becoming major types if the cause is not detected &amp; corrected.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Active faults are caused by the break down in insulation or other components that require prompt action to limit the damage &amp; prevent further destructive action.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When a transformer is first energized, there is a transient inrush of current that is required to establish the magnetic field of the transformer. This does not cause protective relays to operate. Under </a:t>
            </a:r>
            <a:r>
              <a:rPr lang="en-US" dirty="0" err="1"/>
              <a:t>certaom</a:t>
            </a:r>
            <a:r>
              <a:rPr lang="en-US" dirty="0"/>
              <a:t> </a:t>
            </a:r>
            <a:r>
              <a:rPr lang="en-US" dirty="0" err="1"/>
              <a:t>cpmdotopms</a:t>
            </a:r>
            <a:r>
              <a:rPr lang="en-US" dirty="0"/>
              <a:t>. De[</a:t>
            </a:r>
            <a:r>
              <a:rPr lang="en-US" dirty="0" err="1"/>
              <a:t>emdomg</a:t>
            </a:r>
            <a:r>
              <a:rPr lang="en-US" dirty="0"/>
              <a:t> pm the </a:t>
            </a:r>
            <a:r>
              <a:rPr lang="en-US" dirty="0" err="1"/>
              <a:t>resodia</a:t>
            </a:r>
            <a:r>
              <a:rPr lang="en-US" dirty="0"/>
              <a:t>; </a:t>
            </a:r>
            <a:r>
              <a:rPr lang="en-US" dirty="0" err="1"/>
              <a:t>f;ix</a:t>
            </a:r>
            <a:r>
              <a:rPr lang="en-US" dirty="0"/>
              <a:t> om the </a:t>
            </a:r>
            <a:r>
              <a:rPr lang="en-US" dirty="0" err="1"/>
              <a:t>tramsfpr,er</a:t>
            </a:r>
            <a:r>
              <a:rPr lang="en-US" dirty="0"/>
              <a:t> </a:t>
            </a:r>
            <a:r>
              <a:rPr lang="en-US" dirty="0" err="1"/>
              <a:t>cpre</a:t>
            </a:r>
            <a:r>
              <a:rPr lang="en-US" dirty="0"/>
              <a:t>, the magnitude of the inrush current can be as great as eight to ten times normal full load current &amp; can be the cause of false tripping of the protective relays. </a:t>
            </a:r>
          </a:p>
          <a:p>
            <a:endParaRPr lang="en-US" dirty="0"/>
          </a:p>
        </p:txBody>
      </p:sp>
    </p:spTree>
    <p:extLst>
      <p:ext uri="{BB962C8B-B14F-4D97-AF65-F5344CB8AC3E}">
        <p14:creationId xmlns:p14="http://schemas.microsoft.com/office/powerpoint/2010/main" val="234621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502D497-9AB4-DE4E-71DF-A063DB0C0192}"/>
              </a:ext>
            </a:extLst>
          </p:cNvPr>
          <p:cNvSpPr/>
          <p:nvPr/>
        </p:nvSpPr>
        <p:spPr>
          <a:xfrm>
            <a:off x="393290" y="285135"/>
            <a:ext cx="2841523" cy="855407"/>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EA5C9E1-7717-CA47-883A-234600CD1028}"/>
              </a:ext>
            </a:extLst>
          </p:cNvPr>
          <p:cNvSpPr txBox="1"/>
          <p:nvPr/>
        </p:nvSpPr>
        <p:spPr>
          <a:xfrm>
            <a:off x="1042219" y="526649"/>
            <a:ext cx="1415845" cy="369332"/>
          </a:xfrm>
          <a:prstGeom prst="rect">
            <a:avLst/>
          </a:prstGeom>
          <a:noFill/>
        </p:spPr>
        <p:txBody>
          <a:bodyPr wrap="square" rtlCol="0">
            <a:spAutoFit/>
          </a:bodyPr>
          <a:lstStyle/>
          <a:p>
            <a:pPr algn="ctr"/>
            <a:r>
              <a:rPr lang="en-US" dirty="0">
                <a:latin typeface="Cooper Black" panose="0208090404030B020404" pitchFamily="18" charset="0"/>
              </a:rPr>
              <a:t>Objectives</a:t>
            </a:r>
          </a:p>
        </p:txBody>
      </p:sp>
      <p:sp>
        <p:nvSpPr>
          <p:cNvPr id="8" name="TextBox 7">
            <a:extLst>
              <a:ext uri="{FF2B5EF4-FFF2-40B4-BE49-F238E27FC236}">
                <a16:creationId xmlns:a16="http://schemas.microsoft.com/office/drawing/2014/main" id="{00913BEA-96A8-4EEB-42D0-4D95F5C7DC54}"/>
              </a:ext>
            </a:extLst>
          </p:cNvPr>
          <p:cNvSpPr txBox="1"/>
          <p:nvPr/>
        </p:nvSpPr>
        <p:spPr>
          <a:xfrm>
            <a:off x="290049" y="1569674"/>
            <a:ext cx="11611897" cy="369332"/>
          </a:xfrm>
          <a:prstGeom prst="rect">
            <a:avLst/>
          </a:prstGeom>
          <a:noFill/>
        </p:spPr>
        <p:txBody>
          <a:bodyPr wrap="square" rtlCol="0">
            <a:spAutoFit/>
          </a:bodyPr>
          <a:lstStyle/>
          <a:p>
            <a:pPr marL="800100" lvl="1" indent="-342900">
              <a:buFont typeface="Wingdings" panose="05000000000000000000" pitchFamily="2" charset="2"/>
              <a:buChar char="Ø"/>
            </a:pPr>
            <a:r>
              <a:rPr lang="en-US" dirty="0">
                <a:solidFill>
                  <a:schemeClr val="bg2">
                    <a:lumMod val="75000"/>
                  </a:schemeClr>
                </a:solidFill>
              </a:rPr>
              <a:t>o To discuss the realistic model of synchronous machine model</a:t>
            </a:r>
          </a:p>
        </p:txBody>
      </p:sp>
      <p:sp>
        <p:nvSpPr>
          <p:cNvPr id="2" name="TextBox 1">
            <a:extLst>
              <a:ext uri="{FF2B5EF4-FFF2-40B4-BE49-F238E27FC236}">
                <a16:creationId xmlns:a16="http://schemas.microsoft.com/office/drawing/2014/main" id="{C387704D-A3A3-F377-0BEA-D09DD2FA4134}"/>
              </a:ext>
            </a:extLst>
          </p:cNvPr>
          <p:cNvSpPr txBox="1"/>
          <p:nvPr/>
        </p:nvSpPr>
        <p:spPr>
          <a:xfrm>
            <a:off x="290051" y="1894163"/>
            <a:ext cx="11611897" cy="369332"/>
          </a:xfrm>
          <a:prstGeom prst="rect">
            <a:avLst/>
          </a:prstGeom>
          <a:noFill/>
        </p:spPr>
        <p:txBody>
          <a:bodyPr wrap="square" rtlCol="0">
            <a:spAutoFit/>
          </a:bodyPr>
          <a:lstStyle/>
          <a:p>
            <a:pPr marL="800100" lvl="1" indent="-342900">
              <a:buFont typeface="Wingdings" panose="05000000000000000000" pitchFamily="2" charset="2"/>
              <a:buChar char="Ø"/>
            </a:pPr>
            <a:r>
              <a:rPr lang="en-US" dirty="0">
                <a:solidFill>
                  <a:schemeClr val="tx2">
                    <a:lumMod val="10000"/>
                  </a:schemeClr>
                </a:solidFill>
              </a:rPr>
              <a:t>To To determine the synchronous reactance by using OCC &amp; SC. For the calculation of synchronous reactance.   </a:t>
            </a:r>
          </a:p>
        </p:txBody>
      </p:sp>
      <p:sp>
        <p:nvSpPr>
          <p:cNvPr id="3" name="TextBox 2">
            <a:extLst>
              <a:ext uri="{FF2B5EF4-FFF2-40B4-BE49-F238E27FC236}">
                <a16:creationId xmlns:a16="http://schemas.microsoft.com/office/drawing/2014/main" id="{16D79B4F-30D1-1608-1EDC-AB1755F22576}"/>
              </a:ext>
            </a:extLst>
          </p:cNvPr>
          <p:cNvSpPr txBox="1"/>
          <p:nvPr/>
        </p:nvSpPr>
        <p:spPr>
          <a:xfrm>
            <a:off x="727364" y="2218652"/>
            <a:ext cx="11174583" cy="369332"/>
          </a:xfrm>
          <a:prstGeom prst="rect">
            <a:avLst/>
          </a:prstGeom>
          <a:noFill/>
        </p:spPr>
        <p:txBody>
          <a:bodyPr wrap="square" rtlCol="0">
            <a:spAutoFit/>
          </a:bodyPr>
          <a:lstStyle/>
          <a:p>
            <a:pPr marL="342900" indent="-342900">
              <a:buFont typeface="Wingdings" panose="05000000000000000000" pitchFamily="2" charset="2"/>
              <a:buChar char="Ø"/>
            </a:pPr>
            <a:r>
              <a:rPr lang="en-US" dirty="0">
                <a:solidFill>
                  <a:schemeClr val="tx2">
                    <a:lumMod val="25000"/>
                  </a:schemeClr>
                </a:solidFill>
              </a:rPr>
              <a:t>To study &amp; design differential protection for alternators. </a:t>
            </a:r>
            <a:endParaRPr lang="en-US" dirty="0"/>
          </a:p>
        </p:txBody>
      </p:sp>
      <p:pic>
        <p:nvPicPr>
          <p:cNvPr id="5" name="Picture 4">
            <a:extLst>
              <a:ext uri="{FF2B5EF4-FFF2-40B4-BE49-F238E27FC236}">
                <a16:creationId xmlns:a16="http://schemas.microsoft.com/office/drawing/2014/main" id="{0AF918FA-DD14-8E1F-4347-C9F7AD7E0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3" y="2543142"/>
            <a:ext cx="10754591" cy="4314858"/>
          </a:xfrm>
          <a:prstGeom prst="rect">
            <a:avLst/>
          </a:prstGeom>
        </p:spPr>
      </p:pic>
    </p:spTree>
    <p:extLst>
      <p:ext uri="{BB962C8B-B14F-4D97-AF65-F5344CB8AC3E}">
        <p14:creationId xmlns:p14="http://schemas.microsoft.com/office/powerpoint/2010/main" val="31129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1D5FCF-CC18-40A6-5D85-F679D83E7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3"/>
            <a:ext cx="6858001" cy="12192003"/>
          </a:xfrm>
          <a:prstGeom prst="rect">
            <a:avLst/>
          </a:prstGeom>
        </p:spPr>
      </p:pic>
    </p:spTree>
    <p:extLst>
      <p:ext uri="{BB962C8B-B14F-4D97-AF65-F5344CB8AC3E}">
        <p14:creationId xmlns:p14="http://schemas.microsoft.com/office/powerpoint/2010/main" val="321122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1BFD0E-A796-5128-666A-5CEFBACFB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5473"/>
            <a:ext cx="11315700" cy="3190009"/>
          </a:xfrm>
          <a:prstGeom prst="rect">
            <a:avLst/>
          </a:prstGeom>
        </p:spPr>
      </p:pic>
      <p:pic>
        <p:nvPicPr>
          <p:cNvPr id="7" name="Picture 6">
            <a:extLst>
              <a:ext uri="{FF2B5EF4-FFF2-40B4-BE49-F238E27FC236}">
                <a16:creationId xmlns:a16="http://schemas.microsoft.com/office/drawing/2014/main" id="{75F08D1E-0CDB-F0BA-5B14-923BCE7ED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18609"/>
            <a:ext cx="11315700" cy="3190009"/>
          </a:xfrm>
          <a:prstGeom prst="rect">
            <a:avLst/>
          </a:prstGeom>
        </p:spPr>
      </p:pic>
    </p:spTree>
    <p:extLst>
      <p:ext uri="{BB962C8B-B14F-4D97-AF65-F5344CB8AC3E}">
        <p14:creationId xmlns:p14="http://schemas.microsoft.com/office/powerpoint/2010/main" val="67845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FAA096-4B06-BC81-A830-90E877E3787D}"/>
              </a:ext>
            </a:extLst>
          </p:cNvPr>
          <p:cNvSpPr/>
          <p:nvPr/>
        </p:nvSpPr>
        <p:spPr>
          <a:xfrm>
            <a:off x="2807613" y="73744"/>
            <a:ext cx="6930736" cy="5555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OCC test of a synchronous generator. </a:t>
            </a:r>
          </a:p>
          <a:p>
            <a:pPr algn="ctr"/>
            <a:endParaRPr lang="en-US" dirty="0"/>
          </a:p>
        </p:txBody>
      </p:sp>
      <p:pic>
        <p:nvPicPr>
          <p:cNvPr id="10" name="Picture 9">
            <a:extLst>
              <a:ext uri="{FF2B5EF4-FFF2-40B4-BE49-F238E27FC236}">
                <a16:creationId xmlns:a16="http://schemas.microsoft.com/office/drawing/2014/main" id="{C02CE271-3674-1243-68CD-2FB2F3952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36492" y="-2281085"/>
            <a:ext cx="6154991" cy="11975693"/>
          </a:xfrm>
          <a:prstGeom prst="rect">
            <a:avLst/>
          </a:prstGeom>
        </p:spPr>
      </p:pic>
    </p:spTree>
    <p:extLst>
      <p:ext uri="{BB962C8B-B14F-4D97-AF65-F5344CB8AC3E}">
        <p14:creationId xmlns:p14="http://schemas.microsoft.com/office/powerpoint/2010/main" val="277575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5E1A70-43FE-EAB9-5C9E-39A0CAA0454C}"/>
              </a:ext>
            </a:extLst>
          </p:cNvPr>
          <p:cNvSpPr/>
          <p:nvPr/>
        </p:nvSpPr>
        <p:spPr>
          <a:xfrm>
            <a:off x="1961535" y="185307"/>
            <a:ext cx="8268929" cy="45379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Determination</a:t>
            </a:r>
            <a:r>
              <a:rPr lang="en-US" dirty="0"/>
              <a:t> of core Loss</a:t>
            </a:r>
          </a:p>
          <a:p>
            <a:pPr algn="ctr"/>
            <a:endParaRPr lang="en-US" dirty="0"/>
          </a:p>
        </p:txBody>
      </p:sp>
      <p:pic>
        <p:nvPicPr>
          <p:cNvPr id="8" name="Picture 7">
            <a:extLst>
              <a:ext uri="{FF2B5EF4-FFF2-40B4-BE49-F238E27FC236}">
                <a16:creationId xmlns:a16="http://schemas.microsoft.com/office/drawing/2014/main" id="{0316F552-8A8A-3805-96D9-D1E515002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84117" y="-2287704"/>
            <a:ext cx="5954937" cy="11965857"/>
          </a:xfrm>
          <a:prstGeom prst="rect">
            <a:avLst/>
          </a:prstGeom>
        </p:spPr>
      </p:pic>
    </p:spTree>
    <p:extLst>
      <p:ext uri="{BB962C8B-B14F-4D97-AF65-F5344CB8AC3E}">
        <p14:creationId xmlns:p14="http://schemas.microsoft.com/office/powerpoint/2010/main" val="380035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0B02E-B994-1791-7D81-902CE72CE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07225" y="-2123767"/>
            <a:ext cx="6469629" cy="11208776"/>
          </a:xfrm>
          <a:prstGeom prst="rect">
            <a:avLst/>
          </a:prstGeom>
        </p:spPr>
      </p:pic>
    </p:spTree>
    <p:extLst>
      <p:ext uri="{BB962C8B-B14F-4D97-AF65-F5344CB8AC3E}">
        <p14:creationId xmlns:p14="http://schemas.microsoft.com/office/powerpoint/2010/main" val="189853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EE0F3A-6D7F-53CB-340F-6BEEFFD36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922641" y="-2391699"/>
            <a:ext cx="6474539" cy="12024851"/>
          </a:xfrm>
          <a:prstGeom prst="rect">
            <a:avLst/>
          </a:prstGeom>
        </p:spPr>
      </p:pic>
      <p:sp>
        <p:nvSpPr>
          <p:cNvPr id="6" name="Rectangle: Rounded Corners 5">
            <a:extLst>
              <a:ext uri="{FF2B5EF4-FFF2-40B4-BE49-F238E27FC236}">
                <a16:creationId xmlns:a16="http://schemas.microsoft.com/office/drawing/2014/main" id="{6F237D4A-222C-A22A-4C36-E0D5BA5648EB}"/>
              </a:ext>
            </a:extLst>
          </p:cNvPr>
          <p:cNvSpPr/>
          <p:nvPr/>
        </p:nvSpPr>
        <p:spPr>
          <a:xfrm>
            <a:off x="1553497" y="103858"/>
            <a:ext cx="8386916" cy="476245"/>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 Test of synchronous generator</a:t>
            </a:r>
          </a:p>
        </p:txBody>
      </p:sp>
    </p:spTree>
    <p:extLst>
      <p:ext uri="{BB962C8B-B14F-4D97-AF65-F5344CB8AC3E}">
        <p14:creationId xmlns:p14="http://schemas.microsoft.com/office/powerpoint/2010/main" val="326418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2000">
              <a:srgbClr val="FFC000"/>
            </a:gs>
            <a:gs pos="29000">
              <a:schemeClr val="accent2">
                <a:lumMod val="60000"/>
                <a:lumOff val="40000"/>
              </a:schemeClr>
            </a:gs>
            <a:gs pos="0">
              <a:schemeClr val="accent2">
                <a:lumMod val="75000"/>
              </a:schemeClr>
            </a:gs>
            <a:gs pos="68000">
              <a:srgbClr val="92D050"/>
            </a:gs>
            <a:gs pos="83000">
              <a:srgbClr val="92D050"/>
            </a:gs>
            <a:gs pos="96000">
              <a:srgbClr val="00B0F0"/>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3DEDB6-2BEE-8979-CFEF-D93F28706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921670" y="-2588343"/>
            <a:ext cx="6348659" cy="12034686"/>
          </a:xfrm>
          <a:prstGeom prst="rect">
            <a:avLst/>
          </a:prstGeom>
        </p:spPr>
      </p:pic>
    </p:spTree>
    <p:extLst>
      <p:ext uri="{BB962C8B-B14F-4D97-AF65-F5344CB8AC3E}">
        <p14:creationId xmlns:p14="http://schemas.microsoft.com/office/powerpoint/2010/main" val="3126388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354</TotalTime>
  <Words>380</Words>
  <Application>Microsoft Office PowerPoint</Application>
  <PresentationFormat>Widescreen</PresentationFormat>
  <Paragraphs>32</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Arial Rounded MT Bold</vt:lpstr>
      <vt:lpstr>Calibri</vt:lpstr>
      <vt:lpstr>Calibri Light</vt:lpstr>
      <vt:lpstr>Cooper Black</vt:lpstr>
      <vt:lpstr>Wingdings</vt:lpstr>
      <vt:lpstr>Office Theme</vt:lpstr>
      <vt:lpstr>Commissioning of Synchronous Generator or Alternator to determine synchronous reactance with protection management.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Diponkar Paul</dc:creator>
  <cp:lastModifiedBy>Diponkar Paul</cp:lastModifiedBy>
  <cp:revision>41</cp:revision>
  <dcterms:created xsi:type="dcterms:W3CDTF">2025-01-05T13:08:34Z</dcterms:created>
  <dcterms:modified xsi:type="dcterms:W3CDTF">2025-01-17T13:58:52Z</dcterms:modified>
</cp:coreProperties>
</file>